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325" r:id="rId2"/>
    <p:sldId id="381" r:id="rId3"/>
    <p:sldId id="382" r:id="rId4"/>
    <p:sldId id="387" r:id="rId5"/>
    <p:sldId id="390" r:id="rId6"/>
    <p:sldId id="391" r:id="rId7"/>
    <p:sldId id="392" r:id="rId8"/>
    <p:sldId id="389" r:id="rId9"/>
    <p:sldId id="377" r:id="rId10"/>
    <p:sldId id="379" r:id="rId11"/>
    <p:sldId id="359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FF99"/>
    <a:srgbClr val="F7F7F7"/>
    <a:srgbClr val="FFFFCC"/>
    <a:srgbClr val="660033"/>
    <a:srgbClr val="FF963F"/>
    <a:srgbClr val="EA9600"/>
    <a:srgbClr val="FF99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1851" autoAdjust="0"/>
  </p:normalViewPr>
  <p:slideViewPr>
    <p:cSldViewPr>
      <p:cViewPr varScale="1">
        <p:scale>
          <a:sx n="64" d="100"/>
          <a:sy n="64" d="100"/>
        </p:scale>
        <p:origin x="110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EAD20E-3977-4438-BC57-3160F5DD47B1}" type="datetimeFigureOut">
              <a:rPr lang="ru-RU"/>
              <a:pPr>
                <a:defRPr/>
              </a:pPr>
              <a:t>26.09.2018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8972D5-B522-4C9A-BDDC-F3883EE0E7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353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622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337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727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994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96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56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286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004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511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972D5-B522-4C9A-BDDC-F3883EE0E72E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234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396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245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947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338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3872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418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327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309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313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1742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5572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06BD7-5440-4EE3-9A93-638617711BF9}" type="datetimeFigureOut">
              <a:rPr lang="ru-RU" smtClean="0"/>
              <a:t>26.09.2018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33FDD-B037-4F47-9A14-5C53AF09157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20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9512" y="4653136"/>
            <a:ext cx="8856984" cy="10801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Ректор</a:t>
            </a:r>
            <a:r>
              <a:rPr lang="ru-RU" sz="2400" b="1" dirty="0">
                <a:solidFill>
                  <a:srgbClr val="002060"/>
                </a:solidFill>
              </a:rPr>
              <a:t>,</a:t>
            </a:r>
            <a:r>
              <a:rPr lang="ru-RU" sz="2400" b="1" dirty="0" smtClean="0">
                <a:solidFill>
                  <a:srgbClr val="002060"/>
                </a:solidFill>
              </a:rPr>
              <a:t> д.т.н., профессор</a:t>
            </a:r>
          </a:p>
          <a:p>
            <a:pPr algn="r"/>
            <a:r>
              <a:rPr lang="ru-RU" sz="2400" b="1" dirty="0" smtClean="0">
                <a:solidFill>
                  <a:srgbClr val="002060"/>
                </a:solidFill>
              </a:rPr>
              <a:t>Б.А. Лёвин</a:t>
            </a:r>
          </a:p>
          <a:p>
            <a:pPr algn="r"/>
            <a:endParaRPr lang="ru-RU" sz="2400" b="1" dirty="0" smtClean="0">
              <a:solidFill>
                <a:srgbClr val="002060"/>
              </a:solidFill>
            </a:endParaRPr>
          </a:p>
          <a:p>
            <a:pPr algn="r"/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188640"/>
            <a:ext cx="5333672" cy="40324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Деятельность РУТ (МИИТ) –  общетранспортного вуза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81" y="216024"/>
            <a:ext cx="2699459" cy="249289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885" y="260648"/>
            <a:ext cx="1835363" cy="194421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6024"/>
            <a:ext cx="1835363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90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368" y="2420888"/>
            <a:ext cx="8821255" cy="792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Научная деятельность</a:t>
            </a:r>
            <a:r>
              <a:rPr lang="ru-RU" b="1" dirty="0" smtClean="0">
                <a:solidFill>
                  <a:srgbClr val="002060"/>
                </a:solidFill>
              </a:rPr>
              <a:t>, ориентированная на тесное взаимодействие с </a:t>
            </a:r>
            <a:r>
              <a:rPr lang="ru-RU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b="1" dirty="0" smtClean="0">
                <a:solidFill>
                  <a:srgbClr val="002060"/>
                </a:solidFill>
              </a:rPr>
              <a:t> России, институтами РАН, работодателями, ведущими российскими и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зарубежными вузами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6632"/>
            <a:ext cx="8784976" cy="6480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Актуальные задачи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55125" y="6381913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 smtClean="0">
                <a:solidFill>
                  <a:srgbClr val="002060"/>
                </a:solidFill>
              </a:rPr>
              <a:t>10</a:t>
            </a:r>
            <a:endParaRPr lang="ru-RU" sz="1867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368" y="3356407"/>
            <a:ext cx="8833103" cy="165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Международная деятельность: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Активное участие в реализации </a:t>
            </a:r>
            <a:r>
              <a:rPr lang="ru-RU" b="1" dirty="0">
                <a:solidFill>
                  <a:srgbClr val="FF0000"/>
                </a:solidFill>
              </a:rPr>
              <a:t>проекта «Экспорт образования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Партнёрство с международными объединениями транспортников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Ближайшая </a:t>
            </a:r>
            <a:r>
              <a:rPr lang="ru-RU" b="1" dirty="0" smtClean="0">
                <a:solidFill>
                  <a:srgbClr val="002060"/>
                </a:solidFill>
              </a:rPr>
              <a:t>перспектива – придание </a:t>
            </a:r>
            <a:r>
              <a:rPr lang="ru-RU" b="1" dirty="0">
                <a:solidFill>
                  <a:srgbClr val="002060"/>
                </a:solidFill>
              </a:rPr>
              <a:t>РУТ (МИИТ) статуса </a:t>
            </a:r>
            <a:r>
              <a:rPr lang="ru-RU" b="1" dirty="0">
                <a:solidFill>
                  <a:srgbClr val="FF0000"/>
                </a:solidFill>
              </a:rPr>
              <a:t>Базовой организации </a:t>
            </a:r>
            <a:r>
              <a:rPr lang="ru-RU" b="1" dirty="0">
                <a:solidFill>
                  <a:srgbClr val="002060"/>
                </a:solidFill>
              </a:rPr>
              <a:t>государств – участников СНГ в области транспортного образования и научно-технического обеспечения развития транспортного комплекса</a:t>
            </a:r>
          </a:p>
          <a:p>
            <a:endParaRPr lang="ru-RU" b="1" dirty="0" smtClean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505" y="5123456"/>
            <a:ext cx="8820110" cy="4657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Развитие </a:t>
            </a:r>
            <a:r>
              <a:rPr lang="ru-RU" b="1" dirty="0" smtClean="0">
                <a:solidFill>
                  <a:srgbClr val="FF0000"/>
                </a:solidFill>
              </a:rPr>
              <a:t>отраслевых</a:t>
            </a:r>
            <a:r>
              <a:rPr lang="ru-RU" b="1" dirty="0" smtClean="0">
                <a:solidFill>
                  <a:srgbClr val="002060"/>
                </a:solidFill>
              </a:rPr>
              <a:t> научно-образовательных центров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771527"/>
            <a:ext cx="8855243" cy="496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Цифровая платформа </a:t>
            </a:r>
            <a:r>
              <a:rPr lang="ru-RU" b="1" dirty="0" smtClean="0">
                <a:solidFill>
                  <a:srgbClr val="002060"/>
                </a:solidFill>
              </a:rPr>
              <a:t>университета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633336"/>
            <a:ext cx="8820110" cy="643536"/>
          </a:xfrm>
          <a:prstGeom prst="rect">
            <a:avLst/>
          </a:prstGeom>
          <a:solidFill>
            <a:schemeClr val="bg2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Специальности и направления подготовки, </a:t>
            </a:r>
            <a:r>
              <a:rPr lang="ru-RU" b="1" dirty="0" smtClean="0">
                <a:solidFill>
                  <a:srgbClr val="FF0000"/>
                </a:solidFill>
              </a:rPr>
              <a:t>обоснованно востребованные </a:t>
            </a:r>
            <a:r>
              <a:rPr lang="ru-RU" b="1" dirty="0" smtClean="0">
                <a:solidFill>
                  <a:srgbClr val="002060"/>
                </a:solidFill>
              </a:rPr>
              <a:t>предприятиями транспортного комплекса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841248"/>
            <a:ext cx="8820110" cy="643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Крупные проекты, в финансировании которых </a:t>
            </a:r>
            <a:r>
              <a:rPr lang="ru-RU" b="1" dirty="0" smtClean="0">
                <a:solidFill>
                  <a:srgbClr val="FF0000"/>
                </a:solidFill>
              </a:rPr>
              <a:t>будут заинтересованы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государство и бизнес </a:t>
            </a:r>
          </a:p>
        </p:txBody>
      </p:sp>
    </p:spTree>
    <p:extLst>
      <p:ext uri="{BB962C8B-B14F-4D97-AF65-F5344CB8AC3E}">
        <p14:creationId xmlns:p14="http://schemas.microsoft.com/office/powerpoint/2010/main" val="1961084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76456" y="6386064"/>
            <a:ext cx="504056" cy="427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4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3868851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4928" y="764704"/>
            <a:ext cx="8901568" cy="54731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ts val="28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Указ </a:t>
            </a:r>
            <a:r>
              <a:rPr lang="ru-RU" sz="2000" b="1" dirty="0">
                <a:solidFill>
                  <a:srgbClr val="FF0000"/>
                </a:solidFill>
              </a:rPr>
              <a:t>Президента РФ </a:t>
            </a:r>
            <a:r>
              <a:rPr lang="ru-RU" sz="2000" b="1" dirty="0">
                <a:solidFill>
                  <a:srgbClr val="002060"/>
                </a:solidFill>
              </a:rPr>
              <a:t>от 13.04.2018 № </a:t>
            </a:r>
            <a:r>
              <a:rPr lang="ru-RU" sz="2000" b="1" dirty="0" smtClean="0">
                <a:solidFill>
                  <a:srgbClr val="002060"/>
                </a:solidFill>
              </a:rPr>
              <a:t>156 о включении университета в число вузов, имеющих право </a:t>
            </a:r>
            <a:r>
              <a:rPr lang="ru-RU" sz="2000" b="1" dirty="0" smtClean="0">
                <a:solidFill>
                  <a:srgbClr val="FF0000"/>
                </a:solidFill>
              </a:rPr>
              <a:t>самостоятельно </a:t>
            </a:r>
            <a:r>
              <a:rPr lang="ru-RU" sz="2000" b="1" dirty="0">
                <a:solidFill>
                  <a:srgbClr val="FF0000"/>
                </a:solidFill>
              </a:rPr>
              <a:t>разрабатывать и утверждать </a:t>
            </a:r>
            <a:r>
              <a:rPr lang="ru-RU" sz="2000" b="1" dirty="0" smtClean="0">
                <a:solidFill>
                  <a:srgbClr val="002060"/>
                </a:solidFill>
              </a:rPr>
              <a:t>образовательные </a:t>
            </a:r>
            <a:r>
              <a:rPr lang="ru-RU" sz="2000" b="1" dirty="0">
                <a:solidFill>
                  <a:srgbClr val="002060"/>
                </a:solidFill>
              </a:rPr>
              <a:t>стандарты по всем уровням высшего </a:t>
            </a:r>
            <a:r>
              <a:rPr lang="ru-RU" sz="2000" b="1" dirty="0" smtClean="0">
                <a:solidFill>
                  <a:srgbClr val="002060"/>
                </a:solidFill>
              </a:rPr>
              <a:t>образования</a:t>
            </a:r>
          </a:p>
          <a:p>
            <a:pPr marL="342900" indent="-342900">
              <a:lnSpc>
                <a:spcPts val="28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Поручение </a:t>
            </a:r>
            <a:r>
              <a:rPr lang="ru-RU" sz="2000" b="1" dirty="0">
                <a:solidFill>
                  <a:srgbClr val="FF0000"/>
                </a:solidFill>
              </a:rPr>
              <a:t>Президента РФ </a:t>
            </a:r>
            <a:r>
              <a:rPr lang="ru-RU" sz="2000" b="1" dirty="0" smtClean="0">
                <a:solidFill>
                  <a:srgbClr val="002060"/>
                </a:solidFill>
              </a:rPr>
              <a:t>Правительству </a:t>
            </a:r>
            <a:r>
              <a:rPr lang="ru-RU" sz="2000" b="1" dirty="0">
                <a:solidFill>
                  <a:srgbClr val="002060"/>
                </a:solidFill>
              </a:rPr>
              <a:t>Российской </a:t>
            </a:r>
            <a:r>
              <a:rPr lang="ru-RU" sz="2000" b="1" dirty="0" smtClean="0">
                <a:solidFill>
                  <a:srgbClr val="002060"/>
                </a:solidFill>
              </a:rPr>
              <a:t>Федерации от 28 марта 2018 г</a:t>
            </a:r>
            <a:r>
              <a:rPr lang="ru-RU" sz="2000" b="1" dirty="0">
                <a:solidFill>
                  <a:srgbClr val="002060"/>
                </a:solidFill>
              </a:rPr>
              <a:t>. (Пр-518, п.1д 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представить предложения по </a:t>
            </a:r>
            <a:r>
              <a:rPr lang="ru-RU" sz="2000" b="1" dirty="0" smtClean="0">
                <a:solidFill>
                  <a:srgbClr val="FF0000"/>
                </a:solidFill>
              </a:rPr>
              <a:t>созданию на базе РУТ (МИИТ) многофункционального технологического кластера «Образцово»</a:t>
            </a:r>
          </a:p>
          <a:p>
            <a:pPr marL="342900" indent="-342900">
              <a:lnSpc>
                <a:spcPts val="28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Внесение </a:t>
            </a:r>
            <a:r>
              <a:rPr lang="ru-RU" sz="2000" b="1" dirty="0" smtClean="0">
                <a:solidFill>
                  <a:srgbClr val="FF0000"/>
                </a:solidFill>
              </a:rPr>
              <a:t>Правительством </a:t>
            </a:r>
            <a:r>
              <a:rPr lang="ru-RU" sz="2000" b="1" dirty="0">
                <a:solidFill>
                  <a:srgbClr val="FF0000"/>
                </a:solidFill>
              </a:rPr>
              <a:t>РФ </a:t>
            </a:r>
            <a:r>
              <a:rPr lang="ru-RU" sz="2000" b="1" dirty="0" smtClean="0">
                <a:solidFill>
                  <a:srgbClr val="002060"/>
                </a:solidFill>
              </a:rPr>
              <a:t>РУТ (МИИТ) в </a:t>
            </a:r>
            <a:r>
              <a:rPr lang="ru-RU" sz="2000" b="1" dirty="0">
                <a:solidFill>
                  <a:srgbClr val="002060"/>
                </a:solidFill>
              </a:rPr>
              <a:t>список вузов, участвующих в реализации </a:t>
            </a:r>
            <a:r>
              <a:rPr lang="ru-RU" sz="2000" b="1" dirty="0" smtClean="0">
                <a:solidFill>
                  <a:srgbClr val="002060"/>
                </a:solidFill>
              </a:rPr>
              <a:t>приоритетного проекта </a:t>
            </a:r>
            <a:r>
              <a:rPr lang="ru-RU" sz="2000" b="1" dirty="0">
                <a:solidFill>
                  <a:srgbClr val="FF0000"/>
                </a:solidFill>
              </a:rPr>
              <a:t>«Экспорт </a:t>
            </a:r>
            <a:r>
              <a:rPr lang="ru-RU" sz="2000" b="1" dirty="0" smtClean="0">
                <a:solidFill>
                  <a:srgbClr val="FF0000"/>
                </a:solidFill>
              </a:rPr>
              <a:t>образования»</a:t>
            </a:r>
          </a:p>
          <a:p>
            <a:pPr marL="342900" indent="-342900">
              <a:lnSpc>
                <a:spcPts val="28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Успешное прохождение </a:t>
            </a:r>
            <a:r>
              <a:rPr lang="ru-RU" sz="2000" b="1" dirty="0" smtClean="0">
                <a:solidFill>
                  <a:srgbClr val="FF0000"/>
                </a:solidFill>
              </a:rPr>
              <a:t>государственной аккредитации</a:t>
            </a:r>
          </a:p>
          <a:p>
            <a:pPr marL="342900" indent="-342900">
              <a:lnSpc>
                <a:spcPts val="28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Проведение на базе университета Съезда транспортников России </a:t>
            </a:r>
          </a:p>
          <a:p>
            <a:pPr>
              <a:lnSpc>
                <a:spcPts val="2800"/>
              </a:lnSpc>
            </a:pP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     </a:t>
            </a:r>
            <a:r>
              <a:rPr lang="ru-RU" sz="2000" b="1" dirty="0" smtClean="0">
                <a:solidFill>
                  <a:srgbClr val="FF0000"/>
                </a:solidFill>
              </a:rPr>
              <a:t>с участием Президента РФ В.В. Путина</a:t>
            </a:r>
            <a:r>
              <a:rPr lang="ru-RU" sz="2000" b="1" dirty="0" smtClean="0">
                <a:solidFill>
                  <a:srgbClr val="002060"/>
                </a:solidFill>
              </a:rPr>
              <a:t> (5 марта 2018 г.)</a:t>
            </a:r>
          </a:p>
          <a:p>
            <a:pPr marL="342900" indent="-342900">
              <a:lnSpc>
                <a:spcPts val="2800"/>
              </a:lnSpc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Проведение на базе РУТ (МИИТ) Форума «Транспортное образование и наука» (7-8 февраля 2018 г).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6632"/>
            <a:ext cx="8784976" cy="6480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РУТ (МИИТ): основные события (сентябрь 2017 г. – сентябрь 2018 г.)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55125" y="6381913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>
                <a:solidFill>
                  <a:srgbClr val="00206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70926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3224" y="140513"/>
            <a:ext cx="8901568" cy="100811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 «Программа развития РУТ (МИИТ)»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Утверждена руководством Минтранса России 27 декабря 2017 г.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55125" y="6381913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4067944" y="1268760"/>
            <a:ext cx="844672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916832"/>
            <a:ext cx="8901568" cy="1584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«Стратегия продвижения РУТ (МИИТ) в мировом научно-образовательном пространстве, включения в глобальные рейтинги и повышения глобальной конкурентоспособности».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Согласована руководством Минтранса России 4 мая 2018 г.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067944" y="3645024"/>
            <a:ext cx="844672" cy="575479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365104"/>
            <a:ext cx="8901568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«Дорожная карта по реализации комплекса мероприятий по повышению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конкурентоспособности РУТ (МИИТ) среди ведущих научно-образовательных центров с учётом целей его вхождения в ведущие мировые рейтинги в 2018-2019 гг. и на дальнейшую перспективу».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Утверждена приказом ректора от 5 июля 2018 г.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4780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268760"/>
            <a:ext cx="8833103" cy="4824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ИПСС: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Мосты (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специалитет</a:t>
            </a:r>
            <a:r>
              <a:rPr lang="ru-RU" sz="2000" b="1" dirty="0" smtClean="0">
                <a:solidFill>
                  <a:srgbClr val="002060"/>
                </a:solidFill>
              </a:rPr>
              <a:t>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Т</a:t>
            </a:r>
            <a:r>
              <a:rPr lang="ru-RU" sz="2000" b="1" dirty="0" smtClean="0">
                <a:solidFill>
                  <a:srgbClr val="002060"/>
                </a:solidFill>
              </a:rPr>
              <a:t>оннели </a:t>
            </a:r>
            <a:r>
              <a:rPr lang="ru-RU" sz="2000" b="1" dirty="0">
                <a:solidFill>
                  <a:srgbClr val="002060"/>
                </a:solidFill>
              </a:rPr>
              <a:t>и </a:t>
            </a:r>
            <a:r>
              <a:rPr lang="ru-RU" sz="2000" b="1" dirty="0" smtClean="0">
                <a:solidFill>
                  <a:srgbClr val="002060"/>
                </a:solidFill>
              </a:rPr>
              <a:t>метрополитены (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специалитет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Автомобильные </a:t>
            </a:r>
            <a:r>
              <a:rPr lang="ru-RU" sz="2000" b="1" dirty="0">
                <a:solidFill>
                  <a:srgbClr val="002060"/>
                </a:solidFill>
              </a:rPr>
              <a:t>дороги и </a:t>
            </a:r>
            <a:r>
              <a:rPr lang="ru-RU" sz="2000" b="1" dirty="0" smtClean="0">
                <a:solidFill>
                  <a:srgbClr val="002060"/>
                </a:solidFill>
              </a:rPr>
              <a:t>аэродромы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Промышленное и гражданское строительство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  <a:endParaRPr lang="ru-RU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Автоматизированное проектирование и моделирование транспортных объектов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Технология </a:t>
            </a:r>
            <a:r>
              <a:rPr lang="ru-RU" sz="2000" b="1" dirty="0">
                <a:solidFill>
                  <a:srgbClr val="002060"/>
                </a:solidFill>
              </a:rPr>
              <a:t>строительных материалов, изделий и </a:t>
            </a:r>
            <a:r>
              <a:rPr lang="ru-RU" sz="2000" b="1" dirty="0" smtClean="0">
                <a:solidFill>
                  <a:srgbClr val="002060"/>
                </a:solidFill>
              </a:rPr>
              <a:t>конструкций (магистратура)</a:t>
            </a:r>
            <a:endParaRPr lang="ru-RU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Управление автомобильными дорогами и теория их </a:t>
            </a:r>
            <a:r>
              <a:rPr lang="ru-RU" sz="2000" b="1" dirty="0" smtClean="0">
                <a:solidFill>
                  <a:srgbClr val="002060"/>
                </a:solidFill>
              </a:rPr>
              <a:t>формирования (магистратура)</a:t>
            </a:r>
            <a:endParaRPr lang="ru-RU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Ценообразование и качество жизненного цикла объектов в </a:t>
            </a:r>
            <a:r>
              <a:rPr lang="ru-RU" sz="2000" b="1" dirty="0" smtClean="0">
                <a:solidFill>
                  <a:srgbClr val="002060"/>
                </a:solidFill>
              </a:rPr>
              <a:t>строительстве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Информационные технологии в строительстве (магистратура)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6632"/>
            <a:ext cx="8568952" cy="93610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Реализуемые </a:t>
            </a:r>
            <a:r>
              <a:rPr lang="ru-RU" sz="2000" b="1" kern="0" dirty="0" err="1" smtClean="0">
                <a:solidFill>
                  <a:srgbClr val="FF0000"/>
                </a:solidFill>
                <a:latin typeface="Calibri"/>
              </a:rPr>
              <a:t>общетранспортные</a:t>
            </a: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специальности и направления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(специализации, профили, программы) подготовки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(ВО, очная форма обучения)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55125" y="6381913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>
                <a:solidFill>
                  <a:srgbClr val="00206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839101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268760"/>
            <a:ext cx="8833103" cy="48245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ИТТСУ: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Компьютерная безопасность (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специалитет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Наземные транспортно-технологические </a:t>
            </a:r>
            <a:r>
              <a:rPr lang="ru-RU" sz="2000" b="1" dirty="0" smtClean="0">
                <a:solidFill>
                  <a:srgbClr val="002060"/>
                </a:solidFill>
              </a:rPr>
              <a:t>средства (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специалитет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Теплоэнергетика и </a:t>
            </a:r>
            <a:r>
              <a:rPr lang="ru-RU" sz="2000" b="1" dirty="0" smtClean="0">
                <a:solidFill>
                  <a:srgbClr val="002060"/>
                </a:solidFill>
              </a:rPr>
              <a:t>теплотехника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Роботы и робототехнические </a:t>
            </a:r>
            <a:r>
              <a:rPr lang="ru-RU" sz="2000" b="1" dirty="0" smtClean="0">
                <a:solidFill>
                  <a:srgbClr val="002060"/>
                </a:solidFill>
              </a:rPr>
              <a:t>системы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Технология машиностроения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err="1" smtClean="0">
                <a:solidFill>
                  <a:srgbClr val="002060"/>
                </a:solidFill>
              </a:rPr>
              <a:t>Техносферная</a:t>
            </a:r>
            <a:r>
              <a:rPr lang="ru-RU" sz="2000" b="1" dirty="0" smtClean="0">
                <a:solidFill>
                  <a:srgbClr val="002060"/>
                </a:solidFill>
              </a:rPr>
              <a:t> безопасность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Стандартизация и метрология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Управление в технических системах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Электроэнергетика и </a:t>
            </a:r>
            <a:r>
              <a:rPr lang="ru-RU" sz="2000" b="1" dirty="0" smtClean="0">
                <a:solidFill>
                  <a:srgbClr val="002060"/>
                </a:solidFill>
              </a:rPr>
              <a:t>электротехника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err="1">
                <a:solidFill>
                  <a:srgbClr val="002060"/>
                </a:solidFill>
              </a:rPr>
              <a:t>Мехатроника</a:t>
            </a:r>
            <a:r>
              <a:rPr lang="ru-RU" sz="2000" b="1" dirty="0">
                <a:solidFill>
                  <a:srgbClr val="002060"/>
                </a:solidFill>
              </a:rPr>
              <a:t> и </a:t>
            </a:r>
            <a:r>
              <a:rPr lang="ru-RU" sz="2000" b="1" dirty="0" smtClean="0">
                <a:solidFill>
                  <a:srgbClr val="002060"/>
                </a:solidFill>
              </a:rPr>
              <a:t>робототехника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Наземные транспортные </a:t>
            </a:r>
            <a:r>
              <a:rPr lang="ru-RU" sz="2000" b="1" dirty="0" smtClean="0">
                <a:solidFill>
                  <a:srgbClr val="002060"/>
                </a:solidFill>
              </a:rPr>
              <a:t>комплексы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Сервис </a:t>
            </a:r>
            <a:r>
              <a:rPr lang="ru-RU" sz="2000" b="1" dirty="0">
                <a:solidFill>
                  <a:srgbClr val="002060"/>
                </a:solidFill>
              </a:rPr>
              <a:t>транспортно-технологических </a:t>
            </a:r>
            <a:r>
              <a:rPr lang="ru-RU" sz="2000" b="1" dirty="0" smtClean="0">
                <a:solidFill>
                  <a:srgbClr val="002060"/>
                </a:solidFill>
              </a:rPr>
              <a:t>комплексов (магистратура)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6632"/>
            <a:ext cx="8568952" cy="93610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Реализуемые </a:t>
            </a:r>
            <a:r>
              <a:rPr lang="ru-RU" sz="2000" b="1" kern="0" dirty="0" err="1" smtClean="0">
                <a:solidFill>
                  <a:srgbClr val="FF0000"/>
                </a:solidFill>
                <a:latin typeface="Calibri"/>
              </a:rPr>
              <a:t>общетранспортные</a:t>
            </a: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 специальности и направления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(специализации, профили, программы) подготовки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(ВО, очная форма обучения)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55125" y="6381913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>
                <a:solidFill>
                  <a:srgbClr val="00206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617062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052736"/>
            <a:ext cx="8833103" cy="54011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ИУИТ: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Транспортный бизнес и логистика (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специалитет</a:t>
            </a:r>
            <a:r>
              <a:rPr lang="ru-RU" sz="2000" b="1" dirty="0" smtClean="0">
                <a:solidFill>
                  <a:srgbClr val="002060"/>
                </a:solidFill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Прикладная математика и </a:t>
            </a:r>
            <a:r>
              <a:rPr lang="ru-RU" sz="2000" b="1" dirty="0" smtClean="0">
                <a:solidFill>
                  <a:srgbClr val="002060"/>
                </a:solidFill>
              </a:rPr>
              <a:t>информатика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Информатика и вычислительная техника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Информационные системы и технологии на </a:t>
            </a:r>
            <a:r>
              <a:rPr lang="ru-RU" sz="2000" b="1" dirty="0" smtClean="0">
                <a:solidFill>
                  <a:srgbClr val="002060"/>
                </a:solidFill>
              </a:rPr>
              <a:t>транспорте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Информационная безопасность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Инженерная защита окружающей </a:t>
            </a:r>
            <a:r>
              <a:rPr lang="ru-RU" sz="2000" b="1" dirty="0" smtClean="0">
                <a:solidFill>
                  <a:srgbClr val="002060"/>
                </a:solidFill>
              </a:rPr>
              <a:t>среды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Организация перевозок и управление в единой транспортной </a:t>
            </a:r>
            <a:r>
              <a:rPr lang="ru-RU" sz="2000" b="1" dirty="0" smtClean="0">
                <a:solidFill>
                  <a:srgbClr val="002060"/>
                </a:solidFill>
              </a:rPr>
              <a:t>системе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Логистика и управление цепями поставок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Международный менеджмент логистических </a:t>
            </a:r>
            <a:r>
              <a:rPr lang="ru-RU" sz="2000" b="1" dirty="0" smtClean="0">
                <a:solidFill>
                  <a:srgbClr val="002060"/>
                </a:solidFill>
              </a:rPr>
              <a:t>систем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Экологический </a:t>
            </a:r>
            <a:r>
              <a:rPr lang="ru-RU" sz="2000" b="1" dirty="0">
                <a:solidFill>
                  <a:srgbClr val="002060"/>
                </a:solidFill>
              </a:rPr>
              <a:t>менеджмент и экологический аудит в </a:t>
            </a:r>
            <a:r>
              <a:rPr lang="ru-RU" sz="2000" b="1" dirty="0" smtClean="0">
                <a:solidFill>
                  <a:srgbClr val="002060"/>
                </a:solidFill>
              </a:rPr>
              <a:t>организации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err="1">
                <a:solidFill>
                  <a:srgbClr val="002060"/>
                </a:solidFill>
              </a:rPr>
              <a:t>Мультимодальные</a:t>
            </a:r>
            <a:r>
              <a:rPr lang="ru-RU" sz="2000" b="1" dirty="0">
                <a:solidFill>
                  <a:srgbClr val="002060"/>
                </a:solidFill>
              </a:rPr>
              <a:t> логистические </a:t>
            </a:r>
            <a:r>
              <a:rPr lang="ru-RU" sz="2000" b="1" dirty="0" smtClean="0">
                <a:solidFill>
                  <a:srgbClr val="002060"/>
                </a:solidFill>
              </a:rPr>
              <a:t>комплексы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Логистика на транспорте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Логистический менеджмент в цепях </a:t>
            </a:r>
            <a:r>
              <a:rPr lang="ru-RU" sz="2000" b="1" dirty="0" smtClean="0">
                <a:solidFill>
                  <a:srgbClr val="002060"/>
                </a:solidFill>
              </a:rPr>
              <a:t>поставок (магистратура)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9074" y="44624"/>
            <a:ext cx="8627422" cy="9444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Реализуемые </a:t>
            </a:r>
            <a:r>
              <a:rPr lang="ru-RU" sz="2000" b="1" kern="0" dirty="0" err="1" smtClean="0">
                <a:solidFill>
                  <a:srgbClr val="FF0000"/>
                </a:solidFill>
                <a:latin typeface="Calibri"/>
              </a:rPr>
              <a:t>общетранспортные</a:t>
            </a: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специальности и направления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(специализации, профили, программы) подготовки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(ВО, очная форма обучения)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55125" y="6525344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>
                <a:solidFill>
                  <a:srgbClr val="00206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62753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340768"/>
            <a:ext cx="8833103" cy="2952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ИЭФ: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Экономическая безопасность (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специалитет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Прикладная информатика в экономике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Экономика предприятий и организаций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Бизнес-информатика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Международная экономика и </a:t>
            </a:r>
            <a:r>
              <a:rPr lang="ru-RU" sz="2000" b="1" dirty="0" smtClean="0">
                <a:solidFill>
                  <a:srgbClr val="002060"/>
                </a:solidFill>
              </a:rPr>
              <a:t>бизнес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Международный финансовый и управленческий </a:t>
            </a:r>
            <a:r>
              <a:rPr lang="ru-RU" sz="2000" b="1" dirty="0" smtClean="0">
                <a:solidFill>
                  <a:srgbClr val="002060"/>
                </a:solidFill>
              </a:rPr>
              <a:t>учёт (магистратура)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Финансы и кредит (магистратура)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9074" y="44624"/>
            <a:ext cx="8627422" cy="94445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Реализуемые </a:t>
            </a:r>
            <a:r>
              <a:rPr lang="ru-RU" sz="2000" b="1" kern="0" dirty="0" err="1" smtClean="0">
                <a:solidFill>
                  <a:srgbClr val="FF0000"/>
                </a:solidFill>
                <a:latin typeface="Calibri"/>
              </a:rPr>
              <a:t>общетранспортные</a:t>
            </a: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специальности и направления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(специализации, профили, программы) подготовки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(ВО, очная форма обучения)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55125" y="6525344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725729"/>
            <a:ext cx="8905111" cy="12955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ЮИ: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Таможенное дело (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специалитет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Судебная экспертиза (</a:t>
            </a:r>
            <a:r>
              <a:rPr lang="ru-RU" sz="2000" b="1" dirty="0" err="1" smtClean="0">
                <a:solidFill>
                  <a:srgbClr val="002060"/>
                </a:solidFill>
              </a:rPr>
              <a:t>специалитет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Юриспруденция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877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6632"/>
            <a:ext cx="8712968" cy="115212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Реализуемые </a:t>
            </a:r>
            <a:r>
              <a:rPr lang="ru-RU" sz="2000" b="1" kern="0" dirty="0" err="1" smtClean="0">
                <a:solidFill>
                  <a:srgbClr val="FF0000"/>
                </a:solidFill>
                <a:latin typeface="Calibri"/>
              </a:rPr>
              <a:t>общетранспортные</a:t>
            </a: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 специальности и направления (специализации, профили, программы) подготовки (ВО, очная форма обучения; среднее образование)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55125" y="6381913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628799"/>
            <a:ext cx="8905111" cy="15847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ГИ: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Государственное и муниципальное управление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Туризм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Реклама и связи с общественностью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, магистратура)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501008"/>
            <a:ext cx="8905111" cy="10081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ИПТ: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Технология транспортных процессов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002060"/>
                </a:solidFill>
              </a:rPr>
              <a:t>Прикладная информатика в бизнесе (</a:t>
            </a:r>
            <a:r>
              <a:rPr lang="ru-RU" sz="2000" b="1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4797152"/>
            <a:ext cx="8905111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Гимназия: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Дополнительное образование для учащихся старших классов по программе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«Курс первоначальной лётной подготовки»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62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908720"/>
            <a:ext cx="8977119" cy="53285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Амфибийный транспорт (ИТТСУ)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У</a:t>
            </a:r>
            <a:r>
              <a:rPr lang="ru-RU" b="1" dirty="0" smtClean="0">
                <a:solidFill>
                  <a:srgbClr val="002060"/>
                </a:solidFill>
              </a:rPr>
              <a:t>правление </a:t>
            </a:r>
            <a:r>
              <a:rPr lang="ru-RU" b="1" dirty="0">
                <a:solidFill>
                  <a:srgbClr val="002060"/>
                </a:solidFill>
              </a:rPr>
              <a:t>беспилотными </a:t>
            </a:r>
            <a:r>
              <a:rPr lang="ru-RU" b="1" dirty="0" smtClean="0">
                <a:solidFill>
                  <a:srgbClr val="002060"/>
                </a:solidFill>
              </a:rPr>
              <a:t>аппаратами (ИТТСУ)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Электроснабжение по видам транспорта (в том числе беспилотными аппаратами) (ИТТСУ)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Электроснабжение городского транспорта (ИТТСУ)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Системы обеспечения безопасности на транспорте (</a:t>
            </a:r>
            <a:r>
              <a:rPr lang="ru-RU" b="1" dirty="0">
                <a:solidFill>
                  <a:srgbClr val="002060"/>
                </a:solidFill>
              </a:rPr>
              <a:t>ИТТСУ)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Сервис </a:t>
            </a:r>
            <a:r>
              <a:rPr lang="ru-RU" b="1" dirty="0">
                <a:solidFill>
                  <a:srgbClr val="002060"/>
                </a:solidFill>
              </a:rPr>
              <a:t>и ремонт автомобильной </a:t>
            </a:r>
            <a:r>
              <a:rPr lang="ru-RU" b="1" dirty="0" smtClean="0">
                <a:solidFill>
                  <a:srgbClr val="002060"/>
                </a:solidFill>
              </a:rPr>
              <a:t>техники (ИТТСУ)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Трубопроводный транспорт (</a:t>
            </a:r>
            <a:r>
              <a:rPr lang="ru-RU" b="1" dirty="0">
                <a:solidFill>
                  <a:srgbClr val="002060"/>
                </a:solidFill>
              </a:rPr>
              <a:t>ИПСС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Гидротехническое строительство (ИПСС)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Техническое </a:t>
            </a:r>
            <a:r>
              <a:rPr lang="ru-RU" b="1" dirty="0">
                <a:solidFill>
                  <a:srgbClr val="002060"/>
                </a:solidFill>
              </a:rPr>
              <a:t>обслуживание рельсовых путей городского </a:t>
            </a:r>
            <a:r>
              <a:rPr lang="ru-RU" b="1" dirty="0" smtClean="0">
                <a:solidFill>
                  <a:srgbClr val="002060"/>
                </a:solidFill>
              </a:rPr>
              <a:t>транспорта (ИПСС)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Организация </a:t>
            </a:r>
            <a:r>
              <a:rPr lang="ru-RU" b="1" dirty="0">
                <a:solidFill>
                  <a:srgbClr val="002060"/>
                </a:solidFill>
              </a:rPr>
              <a:t>перевозок и управление </a:t>
            </a:r>
            <a:r>
              <a:rPr lang="ru-RU" b="1" dirty="0" smtClean="0">
                <a:solidFill>
                  <a:srgbClr val="002060"/>
                </a:solidFill>
              </a:rPr>
              <a:t>на водном транспорте (ИУИТ)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Организация перевозок и управление на </a:t>
            </a:r>
            <a:r>
              <a:rPr lang="ru-RU" b="1" dirty="0" smtClean="0">
                <a:solidFill>
                  <a:srgbClr val="002060"/>
                </a:solidFill>
              </a:rPr>
              <a:t>автомобильном </a:t>
            </a:r>
            <a:r>
              <a:rPr lang="ru-RU" b="1" dirty="0">
                <a:solidFill>
                  <a:srgbClr val="002060"/>
                </a:solidFill>
              </a:rPr>
              <a:t>транспорте (</a:t>
            </a:r>
            <a:r>
              <a:rPr lang="ru-RU" b="1" dirty="0" smtClean="0">
                <a:solidFill>
                  <a:srgbClr val="002060"/>
                </a:solidFill>
              </a:rPr>
              <a:t>ИУИТ)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Управление </a:t>
            </a:r>
            <a:r>
              <a:rPr lang="ru-RU" b="1" dirty="0">
                <a:solidFill>
                  <a:srgbClr val="002060"/>
                </a:solidFill>
              </a:rPr>
              <a:t>цифровыми технологиями транспортных </a:t>
            </a:r>
            <a:r>
              <a:rPr lang="ru-RU" b="1" dirty="0" smtClean="0">
                <a:solidFill>
                  <a:srgbClr val="002060"/>
                </a:solidFill>
              </a:rPr>
              <a:t>процессов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(ИУИТ)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Цифровые транспортные системы и технологии  (ИУИТ)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Безопасность </a:t>
            </a:r>
            <a:r>
              <a:rPr lang="ru-RU" b="1" dirty="0">
                <a:solidFill>
                  <a:srgbClr val="002060"/>
                </a:solidFill>
              </a:rPr>
              <a:t>компьютерных систем и </a:t>
            </a:r>
            <a:r>
              <a:rPr lang="ru-RU" b="1" dirty="0" smtClean="0">
                <a:solidFill>
                  <a:srgbClr val="002060"/>
                </a:solidFill>
              </a:rPr>
              <a:t>сетей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(ИУИТ)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Правовое </a:t>
            </a:r>
            <a:r>
              <a:rPr lang="ru-RU" b="1" dirty="0">
                <a:solidFill>
                  <a:srgbClr val="002060"/>
                </a:solidFill>
              </a:rPr>
              <a:t>обеспечение транспортной </a:t>
            </a:r>
            <a:r>
              <a:rPr lang="ru-RU" b="1" dirty="0" smtClean="0">
                <a:solidFill>
                  <a:srgbClr val="002060"/>
                </a:solidFill>
              </a:rPr>
              <a:t>деятельности (ЮИ)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Э</a:t>
            </a:r>
            <a:r>
              <a:rPr lang="ru-RU" b="1" dirty="0" smtClean="0">
                <a:solidFill>
                  <a:srgbClr val="002060"/>
                </a:solidFill>
              </a:rPr>
              <a:t>кономика транспорта (ИЭФ)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Транспортный дизайн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6632"/>
            <a:ext cx="8784976" cy="6480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solidFill>
                  <a:srgbClr val="FF0000"/>
                </a:solidFill>
                <a:latin typeface="Calibri"/>
              </a:rPr>
              <a:t>Планируемые к открытию специальности и направления (профили) подготовки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55125" y="6381913"/>
            <a:ext cx="576064" cy="2880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67" dirty="0">
                <a:solidFill>
                  <a:srgbClr val="00206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097261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6937</TotalTime>
  <Words>990</Words>
  <Application>Microsoft Office PowerPoint</Application>
  <PresentationFormat>Экран (4:3)</PresentationFormat>
  <Paragraphs>162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государственный университет путей сообщения (МИИТ)</dc:title>
  <dc:creator>VAS</dc:creator>
  <cp:lastModifiedBy>Windows User</cp:lastModifiedBy>
  <cp:revision>964</cp:revision>
  <cp:lastPrinted>2018-09-13T10:24:34Z</cp:lastPrinted>
  <dcterms:created xsi:type="dcterms:W3CDTF">2010-03-11T14:10:03Z</dcterms:created>
  <dcterms:modified xsi:type="dcterms:W3CDTF">2018-09-26T08:49:46Z</dcterms:modified>
</cp:coreProperties>
</file>